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2"/>
    <p:sldId id="257" r:id="rId3"/>
  </p:sldIdLst>
  <p:sldSz cx="14630400" cy="18288000"/>
  <p:notesSz cx="18288000" cy="14630400"/>
  <p:embeddedFontLst>
    <p:embeddedFont>
      <p:font typeface="Tomorrow" pitchFamily="2" charset="0"/>
      <p:regular r:id="rId5"/>
    </p:embeddedFont>
    <p:embeddedFont>
      <p:font typeface="Tomorrow Semi Bold" pitchFamily="2" charset="0"/>
      <p:regular r:id="rId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34"/>
    <p:restoredTop sz="94610"/>
  </p:normalViewPr>
  <p:slideViewPr>
    <p:cSldViewPr snapToGrid="0" snapToObjects="1">
      <p:cViewPr varScale="1">
        <p:scale>
          <a:sx n="48" d="100"/>
          <a:sy n="48" d="100"/>
        </p:scale>
        <p:origin x="1648"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font" Target="fonts/font1.fntdata"/><Relationship Id="rId6" Type="http://schemas.openxmlformats.org/officeDocument/2006/relationships/font" Target="fonts/font2.fntdata"/><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6951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8288000"/>
          </a:xfrm>
          <a:prstGeom prst="rect">
            <a:avLst/>
          </a:prstGeom>
          <a:solidFill>
            <a:srgbClr val="EFEFEF"/>
          </a:solidFill>
          <a:ln/>
        </p:spPr>
        <p:txBody>
          <a:bodyPr/>
          <a:lstStyle/>
          <a:p>
            <a:endParaRPr lang="en-US"/>
          </a:p>
        </p:txBody>
      </p:sp>
      <p:sp>
        <p:nvSpPr>
          <p:cNvPr id="3" name="Shape 1"/>
          <p:cNvSpPr/>
          <p:nvPr/>
        </p:nvSpPr>
        <p:spPr>
          <a:xfrm>
            <a:off x="0" y="0"/>
            <a:ext cx="14630400" cy="18288000"/>
          </a:xfrm>
          <a:prstGeom prst="rect">
            <a:avLst/>
          </a:prstGeom>
          <a:solidFill>
            <a:srgbClr val="FCFCFC"/>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78079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9267468"/>
          </a:xfrm>
          <a:prstGeom prst="rect">
            <a:avLst/>
          </a:prstGeom>
        </p:spPr>
      </p:pic>
      <p:sp>
        <p:nvSpPr>
          <p:cNvPr id="3" name="Text 0"/>
          <p:cNvSpPr/>
          <p:nvPr/>
        </p:nvSpPr>
        <p:spPr>
          <a:xfrm>
            <a:off x="1398493" y="10656696"/>
            <a:ext cx="11862673" cy="3706892"/>
          </a:xfrm>
          <a:prstGeom prst="rect">
            <a:avLst/>
          </a:prstGeom>
          <a:noFill/>
          <a:ln/>
        </p:spPr>
        <p:txBody>
          <a:bodyPr wrap="square" lIns="0" tIns="0" rIns="0" bIns="0" rtlCol="0" anchor="t"/>
          <a:lstStyle/>
          <a:p>
            <a:pPr marL="0" indent="0" algn="l">
              <a:lnSpc>
                <a:spcPts val="9700"/>
              </a:lnSpc>
              <a:buNone/>
            </a:pPr>
            <a:r>
              <a:rPr lang="en-US" sz="7750" b="1" dirty="0">
                <a:solidFill>
                  <a:srgbClr val="1D1D1B"/>
                </a:solidFill>
                <a:latin typeface="Tomorrow Semi Bold" pitchFamily="34" charset="0"/>
                <a:ea typeface="Tomorrow Semi Bold" pitchFamily="34" charset="-122"/>
                <a:cs typeface="Tomorrow Semi Bold" pitchFamily="34" charset="-120"/>
              </a:rPr>
              <a:t>Living in Astoria: Transit-Rich Location with Vibrant Food Culture &amp; Urban Amen</a:t>
            </a:r>
            <a:endParaRPr lang="en-US" sz="7750" b="1" dirty="0"/>
          </a:p>
        </p:txBody>
      </p:sp>
      <p:sp>
        <p:nvSpPr>
          <p:cNvPr id="4" name="Text 1"/>
          <p:cNvSpPr/>
          <p:nvPr/>
        </p:nvSpPr>
        <p:spPr>
          <a:xfrm>
            <a:off x="1383863" y="14803279"/>
            <a:ext cx="11862673" cy="1853327"/>
          </a:xfrm>
          <a:prstGeom prst="rect">
            <a:avLst/>
          </a:prstGeom>
          <a:noFill/>
          <a:ln/>
        </p:spPr>
        <p:txBody>
          <a:bodyPr wrap="square" lIns="0" tIns="0" rIns="0" bIns="0" rtlCol="0" anchor="t"/>
          <a:lstStyle/>
          <a:p>
            <a:pPr marL="0" indent="0" algn="l">
              <a:lnSpc>
                <a:spcPts val="7250"/>
              </a:lnSpc>
              <a:buNone/>
            </a:pPr>
            <a:r>
              <a:rPr lang="en-US" sz="5800" dirty="0">
                <a:solidFill>
                  <a:srgbClr val="1D1D1B"/>
                </a:solidFill>
                <a:latin typeface="Tomorrow Semi Bold" pitchFamily="34" charset="0"/>
                <a:ea typeface="Tomorrow Semi Bold" pitchFamily="34" charset="-122"/>
                <a:cs typeface="Tomorrow Semi Bold" pitchFamily="34" charset="-120"/>
              </a:rPr>
              <a:t>subway_map:N:Astoria Blvd and alternatives: Bergen Street, Franklin Ave, Nostrand Ave</a:t>
            </a:r>
            <a:endParaRPr lang="en-US" sz="5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bg>
      <p:bgPr>
        <a:solidFill>
          <a:schemeClr val="bg1"/>
        </a:solidFill>
        <a:effectLst/>
      </p:bgPr>
    </p:bg>
    <p:spTree>
      <p:nvGrpSpPr>
        <p:cNvPr id="1" name=""/>
        <p:cNvGrpSpPr/>
        <p:nvPr/>
      </p:nvGrpSpPr>
      <p:grpSpPr>
        <a:xfrm>
          <a:off x="0" y="0"/>
          <a:ext cx="0" cy="0"/>
          <a:chOff x="0" y="0"/>
          <a:chExt cx="0" cy="0"/>
        </a:xfrm>
      </p:grpSpPr>
      <p:sp>
        <p:nvSpPr>
          <p:cNvPr id="2" name="Text 0"/>
          <p:cNvSpPr/>
          <p:nvPr/>
        </p:nvSpPr>
        <p:spPr>
          <a:xfrm>
            <a:off x="1383863" y="1846064"/>
            <a:ext cx="11862673" cy="2471261"/>
          </a:xfrm>
          <a:prstGeom prst="rect">
            <a:avLst/>
          </a:prstGeom>
          <a:noFill/>
          <a:ln/>
        </p:spPr>
        <p:txBody>
          <a:bodyPr wrap="square" lIns="0" tIns="0" rIns="0" bIns="0" rtlCol="0" anchor="t"/>
          <a:lstStyle/>
          <a:p>
            <a:pPr marL="0" indent="0" algn="l">
              <a:lnSpc>
                <a:spcPts val="9700"/>
              </a:lnSpc>
              <a:buNone/>
            </a:pPr>
            <a:r>
              <a:rPr lang="en-US" sz="7750" b="1" dirty="0">
                <a:solidFill>
                  <a:srgbClr val="1D1D1B"/>
                </a:solidFill>
                <a:latin typeface="Tomorrow Semi Bold" pitchFamily="34" charset="0"/>
                <a:ea typeface="Tomorrow Semi Bold" pitchFamily="34" charset="-122"/>
                <a:cs typeface="Tomorrow Semi Bold" pitchFamily="34" charset="-120"/>
              </a:rPr>
              <a:t>Average Monthly Rent by Apartment Size</a:t>
            </a:r>
            <a:endParaRPr lang="en-US" sz="7750" b="1" dirty="0"/>
          </a:p>
        </p:txBody>
      </p:sp>
      <p:sp>
        <p:nvSpPr>
          <p:cNvPr id="4" name="Text 1"/>
          <p:cNvSpPr/>
          <p:nvPr/>
        </p:nvSpPr>
        <p:spPr>
          <a:xfrm>
            <a:off x="1383863" y="11064954"/>
            <a:ext cx="5684163" cy="1304806"/>
          </a:xfrm>
          <a:prstGeom prst="rect">
            <a:avLst/>
          </a:prstGeom>
          <a:noFill/>
          <a:ln/>
        </p:spPr>
        <p:txBody>
          <a:bodyPr wrap="none" lIns="0" tIns="0" rIns="0" bIns="0" rtlCol="0" anchor="t"/>
          <a:lstStyle/>
          <a:p>
            <a:pPr marL="0" indent="0" algn="ctr">
              <a:lnSpc>
                <a:spcPts val="10250"/>
              </a:lnSpc>
              <a:buNone/>
            </a:pPr>
            <a:r>
              <a:rPr lang="en-US" sz="10250" b="1" dirty="0">
                <a:solidFill>
                  <a:srgbClr val="61615C"/>
                </a:solidFill>
                <a:latin typeface="Tomorrow Semi Bold" pitchFamily="34" charset="0"/>
                <a:ea typeface="Tomorrow Semi Bold" pitchFamily="34" charset="-122"/>
                <a:cs typeface="Tomorrow Semi Bold" pitchFamily="34" charset="-120"/>
              </a:rPr>
              <a:t>Under $2,000/month</a:t>
            </a:r>
            <a:endParaRPr lang="en-US" sz="10250" b="1" dirty="0"/>
          </a:p>
        </p:txBody>
      </p:sp>
      <p:sp>
        <p:nvSpPr>
          <p:cNvPr id="5" name="Text 2"/>
          <p:cNvSpPr/>
          <p:nvPr/>
        </p:nvSpPr>
        <p:spPr>
          <a:xfrm>
            <a:off x="1383863" y="12863870"/>
            <a:ext cx="5684163" cy="1235393"/>
          </a:xfrm>
          <a:prstGeom prst="rect">
            <a:avLst/>
          </a:prstGeom>
          <a:noFill/>
          <a:ln/>
        </p:spPr>
        <p:txBody>
          <a:bodyPr wrap="square" lIns="0" tIns="0" rIns="0" bIns="0" rtlCol="0" anchor="t"/>
          <a:lstStyle/>
          <a:p>
            <a:pPr marL="0" indent="0" algn="ctr">
              <a:lnSpc>
                <a:spcPts val="4850"/>
              </a:lnSpc>
              <a:buNone/>
            </a:pPr>
            <a:r>
              <a:rPr lang="en-US" sz="3850" dirty="0">
                <a:solidFill>
                  <a:srgbClr val="61615C"/>
                </a:solidFill>
                <a:latin typeface="Tomorrow Semi Bold" pitchFamily="34" charset="0"/>
                <a:ea typeface="Tomorrow Semi Bold" pitchFamily="34" charset="-122"/>
                <a:cs typeface="Tomorrow Semi Bold" pitchFamily="34" charset="-120"/>
              </a:rPr>
              <a:t>Year-over-year increase</a:t>
            </a:r>
            <a:endParaRPr lang="en-US" sz="3850" dirty="0"/>
          </a:p>
        </p:txBody>
      </p:sp>
      <p:sp>
        <p:nvSpPr>
          <p:cNvPr id="6" name="Text 3"/>
          <p:cNvSpPr/>
          <p:nvPr/>
        </p:nvSpPr>
        <p:spPr>
          <a:xfrm>
            <a:off x="7562255" y="11064954"/>
            <a:ext cx="5684282" cy="1304806"/>
          </a:xfrm>
          <a:prstGeom prst="rect">
            <a:avLst/>
          </a:prstGeom>
          <a:noFill/>
          <a:ln/>
        </p:spPr>
        <p:txBody>
          <a:bodyPr wrap="none" lIns="0" tIns="0" rIns="0" bIns="0" rtlCol="0" anchor="t"/>
          <a:lstStyle/>
          <a:p>
            <a:pPr marL="0" indent="0" algn="ctr">
              <a:lnSpc>
                <a:spcPts val="10250"/>
              </a:lnSpc>
              <a:buNone/>
            </a:pPr>
            <a:r>
              <a:rPr lang="en-US" sz="10250" b="1" dirty="0">
                <a:solidFill>
                  <a:srgbClr val="61615C"/>
                </a:solidFill>
                <a:latin typeface="Tomorrow Semi Bold" pitchFamily="34" charset="0"/>
                <a:ea typeface="Tomorrow Semi Bold" pitchFamily="34" charset="-122"/>
                <a:cs typeface="Tomorrow Semi Bold" pitchFamily="34" charset="-120"/>
              </a:rPr>
              <a:t>Direct subway access to Times Square-42nd Street for work commute</a:t>
            </a:r>
            <a:endParaRPr lang="en-US" sz="10250" b="1" dirty="0"/>
          </a:p>
        </p:txBody>
      </p:sp>
      <p:sp>
        <p:nvSpPr>
          <p:cNvPr id="7" name="Text 4"/>
          <p:cNvSpPr/>
          <p:nvPr/>
        </p:nvSpPr>
        <p:spPr>
          <a:xfrm>
            <a:off x="7562255" y="12863870"/>
            <a:ext cx="5684282" cy="1235393"/>
          </a:xfrm>
          <a:prstGeom prst="rect">
            <a:avLst/>
          </a:prstGeom>
          <a:noFill/>
          <a:ln/>
        </p:spPr>
        <p:txBody>
          <a:bodyPr wrap="square" lIns="0" tIns="0" rIns="0" bIns="0" rtlCol="0" anchor="t"/>
          <a:lstStyle/>
          <a:p>
            <a:pPr marL="0" indent="0" algn="ctr">
              <a:lnSpc>
                <a:spcPts val="4850"/>
              </a:lnSpc>
              <a:buNone/>
            </a:pPr>
            <a:r>
              <a:rPr lang="en-US" sz="3850" dirty="0">
                <a:solidFill>
                  <a:srgbClr val="61615C"/>
                </a:solidFill>
                <a:latin typeface="Tomorrow Semi Bold" pitchFamily="34" charset="0"/>
                <a:ea typeface="Tomorrow Semi Bold" pitchFamily="34" charset="-122"/>
                <a:cs typeface="Tomorrow Semi Bold" pitchFamily="34" charset="-120"/>
              </a:rPr>
              <a:t>Above national average</a:t>
            </a:r>
            <a:endParaRPr lang="en-US" sz="3850" dirty="0"/>
          </a:p>
        </p:txBody>
      </p:sp>
      <p:sp>
        <p:nvSpPr>
          <p:cNvPr id="8" name="Text 5"/>
          <p:cNvSpPr/>
          <p:nvPr/>
        </p:nvSpPr>
        <p:spPr>
          <a:xfrm>
            <a:off x="1383863" y="14544080"/>
            <a:ext cx="11862673" cy="1897737"/>
          </a:xfrm>
          <a:prstGeom prst="rect">
            <a:avLst/>
          </a:prstGeom>
          <a:noFill/>
          <a:ln/>
        </p:spPr>
        <p:txBody>
          <a:bodyPr wrap="square" lIns="0" tIns="0" rIns="0" bIns="0" rtlCol="0" anchor="t"/>
          <a:lstStyle/>
          <a:p>
            <a:pPr marL="0" indent="0" algn="l">
              <a:lnSpc>
                <a:spcPts val="4950"/>
              </a:lnSpc>
              <a:buNone/>
            </a:pPr>
            <a:r>
              <a:rPr lang="en-US" sz="3100" dirty="0">
                <a:solidFill>
                  <a:srgbClr val="61615C"/>
                </a:solidFill>
                <a:latin typeface="Tomorrow" pitchFamily="34" charset="0"/>
                <a:ea typeface="Tomorrow" pitchFamily="34" charset="-122"/>
                <a:cs typeface="Tomorrow" pitchFamily="34" charset="-120"/>
              </a:rPr>
              <a:t>Astoria Blvd station area offers an attractive blend of affordability and urban convenience for renters seeking a vibrant Queens lifestyle under $2,000/month. This bustling neighborhood boasts an exceptional Greek and Mediterranean food scene, with authentic tavernas and cafes dotting the streets alongside diverse international eateries. The N/W subway lines provide swift access to Manhattan, typically reaching Midtown in under 25 minutes. Young professionals and food enthusiasts appreciate the area's mix of traditional charm and modern amenities, from cozy walk-ups to renovated pre-war buildings. The neighborhood's pedestrian-friendly streets, abundant nightlife options, and proximity to Astoria Park make it an ideal</a:t>
            </a:r>
            <a:endParaRPr lang="en-US" sz="3100" dirty="0"/>
          </a:p>
        </p:txBody>
      </p:sp>
      <p:pic>
        <p:nvPicPr>
          <p:cNvPr id="9" name="Picture 8" descr="image.jpg"/>
          <p:cNvPicPr>
            <a:picLocks noChangeAspect="1"/>
          </p:cNvPicPr>
          <p:nvPr/>
        </p:nvPicPr>
        <p:blipFill>
          <a:blip r:embed="rId4"/>
          <a:stretch>
            <a:fillRect/>
          </a:stretch>
        </p:blipFill>
        <p:spPr>
          <a:xfrm>
            <a:off x="3353848" y="5108138"/>
            <a:ext cx="5550145" cy="531435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TotalTime>
  <Words>59</Words>
  <Application>Microsoft Macintosh PowerPoint</Application>
  <PresentationFormat>Custom</PresentationFormat>
  <Paragraphs>10</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Tomorrow Semi Bold</vt:lpstr>
      <vt:lpstr>Tomorrow</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Daren Hua</cp:lastModifiedBy>
  <cp:revision>2</cp:revision>
  <dcterms:created xsi:type="dcterms:W3CDTF">2025-11-15T20:21:27Z</dcterms:created>
  <dcterms:modified xsi:type="dcterms:W3CDTF">2025-11-15T20:38:07Z</dcterms:modified>
</cp:coreProperties>
</file>